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7" r:id="rId2"/>
  </p:sldIdLst>
  <p:sldSz cx="9144000" cy="5143500" type="screen16x9"/>
  <p:notesSz cx="6858000" cy="9144000"/>
  <p:embeddedFontLst>
    <p:embeddedFont>
      <p:font typeface="Albertus Medium" pitchFamily="34" charset="0"/>
      <p:regular r:id="rId4"/>
    </p:embeddedFont>
    <p:embeddedFont>
      <p:font typeface="Calibri" pitchFamily="34" charset="0"/>
      <p:regular r:id="rId5"/>
      <p:bold r:id="rId6"/>
      <p:italic r:id="rId7"/>
      <p:boldItalic r:id="rId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8" autoAdjust="0"/>
  </p:normalViewPr>
  <p:slideViewPr>
    <p:cSldViewPr>
      <p:cViewPr>
        <p:scale>
          <a:sx n="190" d="100"/>
          <a:sy n="190" d="100"/>
        </p:scale>
        <p:origin x="-133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46896-09E8-4F82-A2BF-3B98907C2B10}" type="datetimeFigureOut">
              <a:rPr lang="de-DE" smtClean="0"/>
              <a:pPr/>
              <a:t>31.03.2023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5173D-17CA-4C53-87D2-300C6BFF300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Möglicher Ansagetext:</a:t>
            </a:r>
          </a:p>
          <a:p>
            <a:endParaRPr lang="de-DE"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Dieses </a:t>
            </a:r>
            <a:r>
              <a:rPr lang="de-DE" sz="1200" b="1" kern="1200" dirty="0" smtClean="0">
                <a:solidFill>
                  <a:schemeClr val="tx1"/>
                </a:solidFill>
                <a:latin typeface="+mn-lt"/>
                <a:ea typeface="+mn-ea"/>
                <a:cs typeface="+mn-cs"/>
              </a:rPr>
              <a:t>Jahr</a:t>
            </a:r>
            <a:r>
              <a:rPr lang="de-DE" sz="1200" kern="1200" dirty="0" smtClean="0">
                <a:solidFill>
                  <a:schemeClr val="tx1"/>
                </a:solidFill>
                <a:latin typeface="+mn-lt"/>
                <a:ea typeface="+mn-ea"/>
                <a:cs typeface="+mn-cs"/>
              </a:rPr>
              <a:t>, in der großen Not durch den Krieg, </a:t>
            </a:r>
            <a:r>
              <a:rPr lang="de-DE" sz="1200" kern="1200" smtClean="0">
                <a:solidFill>
                  <a:schemeClr val="tx1"/>
                </a:solidFill>
                <a:latin typeface="+mn-lt"/>
                <a:ea typeface="+mn-ea"/>
                <a:cs typeface="+mn-cs"/>
              </a:rPr>
              <a:t>soll </a:t>
            </a:r>
            <a:r>
              <a:rPr lang="de-DE" sz="1200" kern="1200" smtClean="0">
                <a:solidFill>
                  <a:schemeClr val="tx1"/>
                </a:solidFill>
                <a:latin typeface="+mn-lt"/>
                <a:ea typeface="+mn-ea"/>
                <a:cs typeface="+mn-cs"/>
              </a:rPr>
              <a:t>großflächig </a:t>
            </a:r>
            <a:r>
              <a:rPr lang="de-DE" sz="1200" kern="1200" dirty="0" smtClean="0">
                <a:solidFill>
                  <a:schemeClr val="tx1"/>
                </a:solidFill>
                <a:latin typeface="+mn-lt"/>
                <a:ea typeface="+mn-ea"/>
                <a:cs typeface="+mn-cs"/>
              </a:rPr>
              <a:t>geholfen werden: Mit </a:t>
            </a:r>
            <a:r>
              <a:rPr lang="de-DE" sz="1200" b="1" kern="1200" dirty="0" smtClean="0">
                <a:solidFill>
                  <a:schemeClr val="tx1"/>
                </a:solidFill>
                <a:latin typeface="+mn-lt"/>
                <a:ea typeface="+mn-ea"/>
                <a:cs typeface="+mn-cs"/>
              </a:rPr>
              <a:t>der Anschaffung eines Rettungswagens</a:t>
            </a:r>
            <a:r>
              <a:rPr lang="de-DE" sz="1200" kern="1200" dirty="0" smtClean="0">
                <a:solidFill>
                  <a:schemeClr val="tx1"/>
                </a:solidFill>
                <a:latin typeface="+mn-lt"/>
                <a:ea typeface="+mn-ea"/>
                <a:cs typeface="+mn-cs"/>
              </a:rPr>
              <a:t> für das Team von Dr. </a:t>
            </a:r>
            <a:r>
              <a:rPr lang="de-DE" sz="1200" kern="1200" dirty="0" err="1" smtClean="0">
                <a:solidFill>
                  <a:schemeClr val="tx1"/>
                </a:solidFill>
                <a:latin typeface="+mn-lt"/>
                <a:ea typeface="+mn-ea"/>
                <a:cs typeface="+mn-cs"/>
              </a:rPr>
              <a:t>Lyuba</a:t>
            </a:r>
            <a:r>
              <a:rPr lang="de-DE" sz="1200" kern="1200" dirty="0" smtClean="0">
                <a:solidFill>
                  <a:schemeClr val="tx1"/>
                </a:solidFill>
                <a:latin typeface="+mn-lt"/>
                <a:ea typeface="+mn-ea"/>
                <a:cs typeface="+mn-cs"/>
              </a:rPr>
              <a:t> in der Ostukraine</a:t>
            </a:r>
            <a:r>
              <a:rPr lang="de-DE" sz="1200" kern="1200" dirty="0" smtClean="0">
                <a:solidFill>
                  <a:schemeClr val="tx1"/>
                </a:solidFill>
                <a:latin typeface="+mn-lt"/>
                <a:ea typeface="+mn-ea"/>
                <a:cs typeface="+mn-cs"/>
              </a:rPr>
              <a:t>.</a:t>
            </a:r>
          </a:p>
          <a:p>
            <a:r>
              <a:rPr lang="de-DE" sz="1200" kern="1200" dirty="0" smtClean="0">
                <a:solidFill>
                  <a:schemeClr val="tx1"/>
                </a:solidFill>
                <a:latin typeface="+mn-lt"/>
                <a:ea typeface="+mn-ea"/>
                <a:cs typeface="+mn-cs"/>
              </a:rPr>
              <a:t>Die Hälfte ist schon zusammengekommen, herzlichen Dank dafür an alle Spenderinnen und Spender. Der Wagen steht zur Abholung in Fulda bereit und soll durch Mitarbeiter vom S’Einlädele selbst gleich nach Ostern in die Ukraine überführt</a:t>
            </a:r>
            <a:r>
              <a:rPr lang="de-DE" sz="1200" kern="1200" baseline="0" dirty="0" smtClean="0">
                <a:solidFill>
                  <a:schemeClr val="tx1"/>
                </a:solidFill>
                <a:latin typeface="+mn-lt"/>
                <a:ea typeface="+mn-ea"/>
                <a:cs typeface="+mn-cs"/>
              </a:rPr>
              <a:t> werden.</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Spenden ist auch online möglich, einen Link und mehr Informationen dazu gibt es auf der Webseite: </a:t>
            </a:r>
            <a:r>
              <a:rPr lang="de-DE" sz="1200" b="1" kern="1200" dirty="0" smtClean="0">
                <a:solidFill>
                  <a:schemeClr val="tx1"/>
                </a:solidFill>
                <a:latin typeface="+mn-lt"/>
                <a:ea typeface="+mn-ea"/>
                <a:cs typeface="+mn-cs"/>
              </a:rPr>
              <a:t>seinlaedele.de/</a:t>
            </a:r>
            <a:r>
              <a:rPr lang="de-DE" sz="1200" b="1" kern="1200" dirty="0" err="1" smtClean="0">
                <a:solidFill>
                  <a:schemeClr val="tx1"/>
                </a:solidFill>
                <a:latin typeface="+mn-lt"/>
                <a:ea typeface="+mn-ea"/>
                <a:cs typeface="+mn-cs"/>
              </a:rPr>
              <a:t>fastenaktion</a:t>
            </a:r>
            <a:r>
              <a:rPr lang="de-DE" sz="1200" b="1"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Vielen Dank für Ihre Spenden sagt das S’Einlädele</a:t>
            </a:r>
          </a:p>
        </p:txBody>
      </p:sp>
      <p:sp>
        <p:nvSpPr>
          <p:cNvPr id="4" name="Foliennummernplatzhalter 3"/>
          <p:cNvSpPr>
            <a:spLocks noGrp="1"/>
          </p:cNvSpPr>
          <p:nvPr>
            <p:ph type="sldNum" sz="quarter" idx="10"/>
          </p:nvPr>
        </p:nvSpPr>
        <p:spPr/>
        <p:txBody>
          <a:bodyPr/>
          <a:lstStyle/>
          <a:p>
            <a:fld id="{4FA5173D-17CA-4C53-87D2-300C6BFF3003}"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1D2737-38B8-446C-B976-99D5AD8F90D7}" type="datetimeFigureOut">
              <a:rPr lang="de-DE" smtClean="0"/>
              <a:pPr/>
              <a:t>31.03.2023</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F5D548-674C-43D5-8F23-625F6B1FD84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feld 2"/>
          <p:cNvSpPr txBox="1"/>
          <p:nvPr/>
        </p:nvSpPr>
        <p:spPr>
          <a:xfrm>
            <a:off x="0" y="-28089"/>
            <a:ext cx="9144000" cy="830997"/>
          </a:xfrm>
          <a:prstGeom prst="rect">
            <a:avLst/>
          </a:prstGeom>
          <a:noFill/>
        </p:spPr>
        <p:txBody>
          <a:bodyPr wrap="square" rtlCol="0">
            <a:spAutoFit/>
          </a:bodyPr>
          <a:lstStyle/>
          <a:p>
            <a:pPr algn="ctr"/>
            <a:r>
              <a:rPr lang="de-DE" sz="4800" dirty="0" smtClean="0">
                <a:solidFill>
                  <a:schemeClr val="bg1"/>
                </a:solidFill>
                <a:latin typeface="Albertus Medium" pitchFamily="34" charset="0"/>
              </a:rPr>
              <a:t>Fastenaktion 2023</a:t>
            </a:r>
            <a:endParaRPr lang="de-DE" sz="4800" dirty="0">
              <a:solidFill>
                <a:schemeClr val="bg1"/>
              </a:solidFill>
              <a:latin typeface="Albertus Medium" pitchFamily="34" charset="0"/>
            </a:endParaRPr>
          </a:p>
        </p:txBody>
      </p:sp>
      <p:sp>
        <p:nvSpPr>
          <p:cNvPr id="4" name="Textfeld 3"/>
          <p:cNvSpPr txBox="1"/>
          <p:nvPr/>
        </p:nvSpPr>
        <p:spPr>
          <a:xfrm>
            <a:off x="0" y="843558"/>
            <a:ext cx="9144000" cy="461665"/>
          </a:xfrm>
          <a:prstGeom prst="rect">
            <a:avLst/>
          </a:prstGeom>
          <a:noFill/>
        </p:spPr>
        <p:txBody>
          <a:bodyPr wrap="square" rtlCol="0">
            <a:spAutoFit/>
          </a:bodyPr>
          <a:lstStyle/>
          <a:p>
            <a:pPr algn="ctr"/>
            <a:r>
              <a:rPr lang="de-DE" sz="2400" dirty="0" smtClean="0">
                <a:solidFill>
                  <a:srgbClr val="007FC2"/>
                </a:solidFill>
                <a:latin typeface="Albertus Medium" pitchFamily="34" charset="0"/>
              </a:rPr>
              <a:t>Brich dem Hungrigen Dein Brot!</a:t>
            </a:r>
            <a:endParaRPr lang="de-DE" sz="2400" dirty="0">
              <a:solidFill>
                <a:srgbClr val="007FC2"/>
              </a:solidFill>
              <a:latin typeface="Albertus Medium" pitchFamily="34" charset="0"/>
            </a:endParaRPr>
          </a:p>
        </p:txBody>
      </p:sp>
      <p:sp>
        <p:nvSpPr>
          <p:cNvPr id="13" name="Textfeld 12"/>
          <p:cNvSpPr txBox="1"/>
          <p:nvPr/>
        </p:nvSpPr>
        <p:spPr>
          <a:xfrm>
            <a:off x="251520" y="4371950"/>
            <a:ext cx="4752528" cy="553998"/>
          </a:xfrm>
          <a:prstGeom prst="rect">
            <a:avLst/>
          </a:prstGeom>
          <a:noFill/>
        </p:spPr>
        <p:txBody>
          <a:bodyPr wrap="square" rtlCol="0">
            <a:spAutoFit/>
          </a:bodyPr>
          <a:lstStyle/>
          <a:p>
            <a:r>
              <a:rPr lang="de-DE" sz="1500" dirty="0" smtClean="0">
                <a:latin typeface="Albertus Medium" pitchFamily="34" charset="0"/>
              </a:rPr>
              <a:t>Besucht das S’Einlädele auch im </a:t>
            </a:r>
            <a:r>
              <a:rPr lang="de-DE" sz="1500" dirty="0" err="1" smtClean="0">
                <a:latin typeface="Albertus Medium" pitchFamily="34" charset="0"/>
              </a:rPr>
              <a:t>Social</a:t>
            </a:r>
            <a:r>
              <a:rPr lang="de-DE" sz="1500" dirty="0" smtClean="0">
                <a:latin typeface="Albertus Medium" pitchFamily="34" charset="0"/>
              </a:rPr>
              <a:t> Media:</a:t>
            </a:r>
          </a:p>
          <a:p>
            <a:endParaRPr lang="de-DE" sz="1500" dirty="0" smtClean="0">
              <a:latin typeface="Albertus Medium" pitchFamily="34" charset="0"/>
            </a:endParaRPr>
          </a:p>
        </p:txBody>
      </p:sp>
      <p:sp>
        <p:nvSpPr>
          <p:cNvPr id="16" name="Textfeld 15"/>
          <p:cNvSpPr txBox="1"/>
          <p:nvPr/>
        </p:nvSpPr>
        <p:spPr>
          <a:xfrm>
            <a:off x="539552" y="4659982"/>
            <a:ext cx="1296144" cy="323165"/>
          </a:xfrm>
          <a:prstGeom prst="rect">
            <a:avLst/>
          </a:prstGeom>
          <a:noFill/>
        </p:spPr>
        <p:txBody>
          <a:bodyPr wrap="square" rtlCol="0">
            <a:spAutoFit/>
          </a:bodyPr>
          <a:lstStyle/>
          <a:p>
            <a:r>
              <a:rPr lang="de-DE" sz="1500" dirty="0" smtClean="0">
                <a:latin typeface="Albertus Medium" pitchFamily="34" charset="0"/>
              </a:rPr>
              <a:t>SEinlädele</a:t>
            </a:r>
          </a:p>
        </p:txBody>
      </p:sp>
      <p:sp>
        <p:nvSpPr>
          <p:cNvPr id="18" name="Textfeld 17"/>
          <p:cNvSpPr txBox="1"/>
          <p:nvPr/>
        </p:nvSpPr>
        <p:spPr>
          <a:xfrm>
            <a:off x="2267744" y="4650690"/>
            <a:ext cx="2376264" cy="323165"/>
          </a:xfrm>
          <a:prstGeom prst="rect">
            <a:avLst/>
          </a:prstGeom>
          <a:noFill/>
        </p:spPr>
        <p:txBody>
          <a:bodyPr wrap="square" rtlCol="0">
            <a:spAutoFit/>
          </a:bodyPr>
          <a:lstStyle/>
          <a:p>
            <a:r>
              <a:rPr lang="de-DE" sz="1500" dirty="0" err="1" smtClean="0">
                <a:latin typeface="Albertus Medium" pitchFamily="34" charset="0"/>
              </a:rPr>
              <a:t>HoffnungHeute</a:t>
            </a:r>
            <a:endParaRPr lang="de-DE" sz="1500" dirty="0" smtClean="0">
              <a:latin typeface="Albertus Medium" pitchFamily="34" charset="0"/>
            </a:endParaRPr>
          </a:p>
        </p:txBody>
      </p:sp>
      <p:pic>
        <p:nvPicPr>
          <p:cNvPr id="23" name="Grafik 22" descr="SEL_ppt_jubi_2018_einladung.png"/>
          <p:cNvPicPr>
            <a:picLocks noChangeAspect="1"/>
          </p:cNvPicPr>
          <p:nvPr/>
        </p:nvPicPr>
        <p:blipFill>
          <a:blip r:embed="rId4" cstate="print"/>
          <a:stretch>
            <a:fillRect/>
          </a:stretch>
        </p:blipFill>
        <p:spPr>
          <a:xfrm>
            <a:off x="4932040" y="4227934"/>
            <a:ext cx="3954910" cy="766569"/>
          </a:xfrm>
          <a:prstGeom prst="rect">
            <a:avLst/>
          </a:prstGeom>
        </p:spPr>
      </p:pic>
      <p:pic>
        <p:nvPicPr>
          <p:cNvPr id="24" name="Grafik 23" descr="pic_FB.png"/>
          <p:cNvPicPr>
            <a:picLocks noChangeAspect="1"/>
          </p:cNvPicPr>
          <p:nvPr/>
        </p:nvPicPr>
        <p:blipFill>
          <a:blip r:embed="rId5" cstate="print"/>
          <a:stretch>
            <a:fillRect/>
          </a:stretch>
        </p:blipFill>
        <p:spPr>
          <a:xfrm>
            <a:off x="323528" y="4696014"/>
            <a:ext cx="252000" cy="252000"/>
          </a:xfrm>
          <a:prstGeom prst="rect">
            <a:avLst/>
          </a:prstGeom>
        </p:spPr>
      </p:pic>
      <p:pic>
        <p:nvPicPr>
          <p:cNvPr id="25" name="Grafik 24" descr="pic_FB.png"/>
          <p:cNvPicPr>
            <a:picLocks noChangeAspect="1"/>
          </p:cNvPicPr>
          <p:nvPr/>
        </p:nvPicPr>
        <p:blipFill>
          <a:blip r:embed="rId6" cstate="print"/>
          <a:stretch>
            <a:fillRect/>
          </a:stretch>
        </p:blipFill>
        <p:spPr>
          <a:xfrm>
            <a:off x="2015712" y="4696014"/>
            <a:ext cx="252000" cy="252000"/>
          </a:xfrm>
          <a:prstGeom prst="rect">
            <a:avLst/>
          </a:prstGeom>
        </p:spPr>
      </p:pic>
      <p:pic>
        <p:nvPicPr>
          <p:cNvPr id="14" name="Grafik 13" descr="FA21_vera_ppt.jpg"/>
          <p:cNvPicPr>
            <a:picLocks noChangeAspect="1"/>
          </p:cNvPicPr>
          <p:nvPr/>
        </p:nvPicPr>
        <p:blipFill>
          <a:blip r:embed="rId7" cstate="print"/>
          <a:stretch>
            <a:fillRect/>
          </a:stretch>
        </p:blipFill>
        <p:spPr>
          <a:xfrm>
            <a:off x="1" y="1271865"/>
            <a:ext cx="9143997" cy="2596029"/>
          </a:xfrm>
          <a:prstGeom prst="rect">
            <a:avLst/>
          </a:prstGeom>
        </p:spPr>
      </p:pic>
      <p:sp>
        <p:nvSpPr>
          <p:cNvPr id="15" name="Textfeld 14"/>
          <p:cNvSpPr txBox="1"/>
          <p:nvPr/>
        </p:nvSpPr>
        <p:spPr>
          <a:xfrm>
            <a:off x="179512" y="3291830"/>
            <a:ext cx="8640960" cy="584775"/>
          </a:xfrm>
          <a:prstGeom prst="rect">
            <a:avLst/>
          </a:prstGeom>
          <a:noFill/>
        </p:spPr>
        <p:txBody>
          <a:bodyPr wrap="square" rtlCol="0">
            <a:spAutoFit/>
          </a:bodyPr>
          <a:lstStyle/>
          <a:p>
            <a:r>
              <a:rPr lang="de-DE" sz="3200" dirty="0" smtClean="0">
                <a:solidFill>
                  <a:schemeClr val="bg1"/>
                </a:solidFill>
                <a:latin typeface="Albertus Medium" pitchFamily="34" charset="0"/>
              </a:rPr>
              <a:t>Unterstützung für Dr. </a:t>
            </a:r>
            <a:r>
              <a:rPr lang="de-DE" sz="3200" dirty="0" err="1" smtClean="0">
                <a:solidFill>
                  <a:schemeClr val="bg1"/>
                </a:solidFill>
                <a:latin typeface="Albertus Medium" pitchFamily="34" charset="0"/>
              </a:rPr>
              <a:t>Lyuba</a:t>
            </a:r>
            <a:endParaRPr lang="de-DE" sz="3200" b="1" dirty="0" smtClean="0">
              <a:solidFill>
                <a:schemeClr val="bg1"/>
              </a:solidFill>
              <a:latin typeface="Albertus Medium" pitchFamily="34" charset="0"/>
            </a:endParaRPr>
          </a:p>
        </p:txBody>
      </p:sp>
      <p:sp>
        <p:nvSpPr>
          <p:cNvPr id="19" name="Rechteck 18"/>
          <p:cNvSpPr/>
          <p:nvPr/>
        </p:nvSpPr>
        <p:spPr>
          <a:xfrm>
            <a:off x="251520" y="3867894"/>
            <a:ext cx="6858000" cy="323165"/>
          </a:xfrm>
          <a:prstGeom prst="rect">
            <a:avLst/>
          </a:prstGeom>
        </p:spPr>
        <p:txBody>
          <a:bodyPr wrap="square">
            <a:spAutoFit/>
          </a:bodyPr>
          <a:lstStyle/>
          <a:p>
            <a:r>
              <a:rPr lang="de-DE" sz="1500" dirty="0" smtClean="0">
                <a:latin typeface="Albertus Medium" pitchFamily="34" charset="0"/>
              </a:rPr>
              <a:t>Infos sind im Internet zu finden unter: </a:t>
            </a:r>
            <a:r>
              <a:rPr lang="de-DE" sz="1500" b="1" dirty="0" smtClean="0">
                <a:solidFill>
                  <a:srgbClr val="007FC2"/>
                </a:solidFill>
                <a:latin typeface="Albertus Medium" pitchFamily="34" charset="0"/>
              </a:rPr>
              <a:t>seinlaedele.de/</a:t>
            </a:r>
            <a:r>
              <a:rPr lang="de-DE" sz="1500" b="1" dirty="0" err="1" smtClean="0">
                <a:solidFill>
                  <a:srgbClr val="007FC2"/>
                </a:solidFill>
                <a:latin typeface="Albertus Medium" pitchFamily="34" charset="0"/>
              </a:rPr>
              <a:t>fastenaktion</a:t>
            </a:r>
            <a:endParaRPr lang="de-DE" sz="1500" b="1" dirty="0" smtClean="0">
              <a:solidFill>
                <a:srgbClr val="007FC2"/>
              </a:solidFill>
              <a:latin typeface="Albertus Medium" pitchFamily="34" charset="0"/>
            </a:endParaRPr>
          </a:p>
        </p:txBody>
      </p:sp>
    </p:spTree>
  </p:cSld>
  <p:clrMapOvr>
    <a:masterClrMapping/>
  </p:clrMapOvr>
  <p:transition advClick="0">
    <p:fade thruBlk="1"/>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Words>
  <Application>Microsoft Office PowerPoint</Application>
  <PresentationFormat>Bildschirmpräsentation (16:9)</PresentationFormat>
  <Paragraphs>15</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Albertus Medium</vt:lpstr>
      <vt:lpstr>Calibri</vt:lpstr>
      <vt:lpstr>Larissa-Design</vt:lpstr>
      <vt:lpstr>Folie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Dekoartistda</dc:creator>
  <cp:lastModifiedBy>Dekoartistda GbR</cp:lastModifiedBy>
  <cp:revision>66</cp:revision>
  <dcterms:created xsi:type="dcterms:W3CDTF">2018-09-07T14:28:52Z</dcterms:created>
  <dcterms:modified xsi:type="dcterms:W3CDTF">2023-03-31T10:21:50Z</dcterms:modified>
</cp:coreProperties>
</file>